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71" r:id="rId8"/>
    <p:sldId id="269" r:id="rId9"/>
    <p:sldId id="270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42853"/>
            <a:ext cx="5072098" cy="50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МАДОУ ДС № 71 «РАДОСТЬ»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286808" cy="228601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Презентация для родителей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«РАЗВИТИЕ МЕЛКОЙ МОТОРИКИ У ДЕТЕЙ МЛАДШЕГО ДОШКОЛЬНОГО ВОЗРАСТА»</a:t>
            </a:r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4857760"/>
            <a:ext cx="171451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Сонец С. А.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lang="ru-RU" smtClean="0" sz="24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Пирамидки, кубики любого размера, конструктор. </a:t>
            </a:r>
            <a:endParaRPr dirty="0" lang="ru-RU" sz="2400">
              <a:solidFill>
                <a:schemeClr val="tx2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indent="457200" marL="0">
              <a:spcBef>
                <a:spcPts val="0"/>
              </a:spcBef>
              <a:buNone/>
            </a:pP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Игры по конструированию проводятся с ребенком с целью формирования мыслительных процессов и восприятия, обогащения сенсорного опыта,  координации движений и развития мелкой моторики.</a:t>
            </a:r>
            <a:endParaRPr dirty="0" lang="ru-RU" sz="20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20230313_162906.jpg" id="4" name="Рисунок 3"/>
          <p:cNvPicPr>
            <a:picLocks noChangeAspect="1"/>
          </p:cNvPicPr>
          <p:nvPr/>
        </p:nvPicPr>
        <p:blipFill>
          <a:blip cstate="print" r:embed="rId2"/>
          <a:srcRect l="76" r="25" t="172"/>
          <a:stretch>
            <a:fillRect/>
          </a:stretch>
        </p:blipFill>
        <p:spPr>
          <a:xfrm>
            <a:off x="214282" y="2786058"/>
            <a:ext cx="3071834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20221223_105328.jpg" id="6" name="Рисунок 5"/>
          <p:cNvPicPr>
            <a:picLocks noChangeAspect="1"/>
          </p:cNvPicPr>
          <p:nvPr/>
        </p:nvPicPr>
        <p:blipFill>
          <a:blip cstate="print" r:embed="rId3"/>
          <a:srcRect l="58" t="100"/>
          <a:stretch>
            <a:fillRect/>
          </a:stretch>
        </p:blipFill>
        <p:spPr>
          <a:xfrm>
            <a:off x="6000760" y="2864466"/>
            <a:ext cx="2928939" cy="2643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20221223_105352.jpg" id="7" name="Рисунок 6"/>
          <p:cNvPicPr>
            <a:picLocks noChangeAspect="1"/>
          </p:cNvPicPr>
          <p:nvPr/>
        </p:nvPicPr>
        <p:blipFill>
          <a:blip cstate="print" r:embed="rId4"/>
          <a:srcRect l="171" r="212" t="115"/>
          <a:stretch>
            <a:fillRect/>
          </a:stretch>
        </p:blipFill>
        <p:spPr>
          <a:xfrm>
            <a:off x="3276259" y="2857496"/>
            <a:ext cx="2734383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lang="ru-RU" smtClean="0" sz="24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Раскрашивание, рисование. </a:t>
            </a:r>
            <a:endParaRPr dirty="0" lang="ru-RU" sz="2400">
              <a:solidFill>
                <a:schemeClr val="tx2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7200" marL="0">
              <a:spcBef>
                <a:spcPts val="0"/>
              </a:spcBef>
              <a:buNone/>
            </a:pP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Постоянный контроль линий, повторяющиеся движения в пределах определенной области на листе бумаги положительно влияют на развитие моторики, улучшают координацию.</a:t>
            </a:r>
          </a:p>
          <a:p>
            <a:endParaRPr dirty="0" lang="ru-RU" sz="2400"/>
          </a:p>
        </p:txBody>
      </p:sp>
      <p:pic>
        <p:nvPicPr>
          <p:cNvPr descr="20230206_090613.jpg" id="4" name="Рисунок 3"/>
          <p:cNvPicPr>
            <a:picLocks noChangeAspect="1"/>
          </p:cNvPicPr>
          <p:nvPr/>
        </p:nvPicPr>
        <p:blipFill>
          <a:blip cstate="print" r:embed="rId2"/>
          <a:srcRect b="223" t="121"/>
          <a:stretch>
            <a:fillRect/>
          </a:stretch>
        </p:blipFill>
        <p:spPr>
          <a:xfrm>
            <a:off x="1000100" y="2714620"/>
            <a:ext cx="4214824" cy="2809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IMG-64966f8c9edb06f9c8989393a271f15e-V.jpg" id="5" name="Рисунок 4"/>
          <p:cNvPicPr>
            <a:picLocks noChangeAspect="1"/>
          </p:cNvPicPr>
          <p:nvPr/>
        </p:nvPicPr>
        <p:blipFill>
          <a:blip r:embed="rId3"/>
          <a:srcRect b="221" l="253" r="81" t="371"/>
          <a:stretch>
            <a:fillRect/>
          </a:stretch>
        </p:blipFill>
        <p:spPr>
          <a:xfrm>
            <a:off x="5715008" y="2714620"/>
            <a:ext cx="259128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lang="ru-RU" smtClean="0" sz="24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Игры  с пластилином.</a:t>
            </a:r>
            <a:endParaRPr dirty="0" lang="ru-RU" sz="2400">
              <a:solidFill>
                <a:schemeClr val="tx2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marL="0">
              <a:spcBef>
                <a:spcPts val="0"/>
              </a:spcBef>
              <a:buNone/>
            </a:pP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Лепка способствует развитию согласованных движений рук ребенка, а в конечном итоге влияет на развитие речи и мышления малыша.</a:t>
            </a:r>
          </a:p>
          <a:p>
            <a:endParaRPr dirty="0" lang="ru-RU"/>
          </a:p>
        </p:txBody>
      </p:sp>
      <p:pic>
        <p:nvPicPr>
          <p:cNvPr descr="20230206_094548.jpg" id="4" name="Рисунок 3"/>
          <p:cNvPicPr>
            <a:picLocks noChangeAspect="1"/>
          </p:cNvPicPr>
          <p:nvPr/>
        </p:nvPicPr>
        <p:blipFill>
          <a:blip cstate="print" r:embed="rId2"/>
          <a:srcRect b="178" r="61" t="17"/>
          <a:stretch>
            <a:fillRect/>
          </a:stretch>
        </p:blipFill>
        <p:spPr>
          <a:xfrm>
            <a:off x="500034" y="2643182"/>
            <a:ext cx="3588386" cy="3109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20230313_160955.jpg" id="6" name="Рисунок 5"/>
          <p:cNvPicPr>
            <a:picLocks noChangeAspect="1"/>
          </p:cNvPicPr>
          <p:nvPr/>
        </p:nvPicPr>
        <p:blipFill>
          <a:blip cstate="print" r:embed="rId3"/>
          <a:srcRect r="132"/>
          <a:stretch>
            <a:fillRect/>
          </a:stretch>
        </p:blipFill>
        <p:spPr>
          <a:xfrm>
            <a:off x="4572000" y="2714620"/>
            <a:ext cx="3786214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Мозаика.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Мозаика развивает мелкую моторику рук (действуя с мелкими деталями, ребенок подготавливает руку к письму.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230313_1626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5" y="2428868"/>
            <a:ext cx="4191029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0230313_162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429000"/>
            <a:ext cx="409577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заключении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Практика подтверждает выводы специалистов о том, насколько эмоционально значимы игры на развитие мелкой моторики, как положительно они влияют на развитие речи и  внимания, оптико-пространственного восприятия,  мышления, на формирование коммуникативных умений.</a:t>
            </a:r>
          </a:p>
          <a:p>
            <a:pPr marL="0" indent="457200" algn="just">
              <a:spcBef>
                <a:spcPts val="0"/>
              </a:spcBef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целенаправленная, систематическая и планомерная работа по развитию мелкой моторики рук у детей младшего дошкольного возраста во взаимодействии с родителями даёт хороший результат. </a:t>
            </a:r>
          </a:p>
          <a:p>
            <a:endParaRPr lang="ru-RU" dirty="0"/>
          </a:p>
        </p:txBody>
      </p:sp>
      <p:pic>
        <p:nvPicPr>
          <p:cNvPr id="4" name="Рисунок 3" descr="informationsystem_items_catalog_image649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4678" y="4000504"/>
            <a:ext cx="2562002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14290"/>
            <a:ext cx="8715436" cy="5911873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«Истоки способностей и дарований детей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находятся на кончиках пальцев…»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В. А. Сухомлинский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каждым годом неуклонно растет объем знаний, которые нам необходимо передать детям. Жизнь предъявляет все  более высокие требования.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Усвоение этих знаний должно проходить не механически, а осмысленно. Чтобы помочь детям справиться с поставленными задачами, необходимо своевременное и полноценное формирование познавательных процессов.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Мелкая моторика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отвечает не только за речь, но также позволяет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познавательные процессы, координацию в пространстве, воображение, зрительную и двигательную память. Ученые давно пришли к выводу о тесной связи руки и речи.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движений руки способствует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развитию речи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73cf10d3a5504d2f97037e864440ebd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857628"/>
            <a:ext cx="628650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же понимают </a:t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 термином «мелкая моторика»?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-43200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Мелкая моторика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совокупность скоординированных действий нервной системы, часто в сочетании со зрительной системой в выполнении мелких и точных движений кистями и пальцами рук и ног.</a:t>
            </a:r>
          </a:p>
          <a:p>
            <a:pPr marL="0" indent="-43200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Сегодня широко известно, что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мелкой моторики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пальцев рук повышает работоспособность ребенка, его внимание и умственную активность, стимулирует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интеллектуальную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 творческую деятельность.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Учеными доказано, что мысль, и глаз ребёнка двигаются с той же скоростью, что и рука. Значит, систематические упражнения по тренировке движений пальцев являются мощным средством повышения работоспособности головного мозга.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Формируя и совершенствуя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мелкую моторику пальцев рук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развиваем психику и интеллект ребенка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Через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мелкой моторики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совершенствуем психические процессы и речевую функцию ребенка.</a:t>
            </a:r>
          </a:p>
          <a:p>
            <a:pPr indent="-43200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dirty="0" lang="ru-RU" smtClean="0" sz="28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Предлагаю  вашему вниманию игры на развитие мелкой моторики, которыми можно заниматься дома. </a:t>
            </a:r>
            <a:r>
              <a:rPr dirty="0" lang="ru-RU" smtClean="0" sz="28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28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</a:br>
            <a:endParaRPr dirty="0" lang="ru-RU" sz="2800">
              <a:solidFill>
                <a:schemeClr val="tx2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marL="0">
              <a:buNone/>
            </a:pPr>
            <a:r>
              <a:rPr b="1" dirty="0" lang="ru-RU" smtClean="0" sz="24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Пальчиковая гимнастика</a:t>
            </a:r>
          </a:p>
          <a:p>
            <a:pPr algn="just" marL="0">
              <a:buNone/>
            </a:pP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Игры с пальчиками очень увлекательны. Они просты, эмоциональны и не требуют никаких приспособлений и специальной подготовки. </a:t>
            </a:r>
          </a:p>
          <a:p>
            <a:pPr marL="0">
              <a:buNone/>
            </a:pPr>
            <a:endParaRPr dirty="0" lang="ru-RU" smtClean="0" sz="2400">
              <a:latin charset="0" pitchFamily="18" typeface="Times New Roman"/>
              <a:cs charset="0" pitchFamily="18" typeface="Times New Roman"/>
            </a:endParaRPr>
          </a:p>
          <a:p>
            <a:pPr marL="0">
              <a:buNone/>
            </a:pPr>
            <a:endParaRPr dirty="0" lang="ru-RU"/>
          </a:p>
        </p:txBody>
      </p:sp>
      <p:pic>
        <p:nvPicPr>
          <p:cNvPr descr="20221222_113939.jpg" id="7" name="Рисунок 6"/>
          <p:cNvPicPr>
            <a:picLocks noChangeAspect="1"/>
          </p:cNvPicPr>
          <p:nvPr/>
        </p:nvPicPr>
        <p:blipFill>
          <a:blip cstate="print" r:embed="rId2"/>
          <a:srcRect b="132" r="252" t="410"/>
          <a:stretch>
            <a:fillRect/>
          </a:stretch>
        </p:blipFill>
        <p:spPr>
          <a:xfrm>
            <a:off x="428596" y="3071809"/>
            <a:ext cx="4357718" cy="2614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20230313_164039.jpg" id="6" name="Рисунок 5"/>
          <p:cNvPicPr>
            <a:picLocks noChangeAspect="1"/>
          </p:cNvPicPr>
          <p:nvPr/>
        </p:nvPicPr>
        <p:blipFill>
          <a:blip cstate="print" r:embed="rId3"/>
          <a:srcRect b="142" l="244" r="84" t="249"/>
          <a:stretch>
            <a:fillRect/>
          </a:stretch>
        </p:blipFill>
        <p:spPr>
          <a:xfrm>
            <a:off x="5072065" y="3143248"/>
            <a:ext cx="3152589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lang="ru-RU" smtClean="0" sz="24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Игры с прищепками</a:t>
            </a:r>
            <a:endParaRPr dirty="0"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7200" marL="0">
              <a:buNone/>
            </a:pP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С помощью такой гимнастики укрепляется и развивается кисть и два пальца руки, которые в последующем будут активно задействованы в письме.</a:t>
            </a:r>
            <a:endParaRPr dirty="0" lang="ru-RU" sz="20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20230313_162719.jpg" id="6" name="Рисунок 5"/>
          <p:cNvPicPr>
            <a:picLocks noChangeAspect="1"/>
          </p:cNvPicPr>
          <p:nvPr/>
        </p:nvPicPr>
        <p:blipFill>
          <a:blip cstate="print" r:embed="rId2"/>
          <a:srcRect b="198" l="89" r="75" t="267"/>
          <a:stretch>
            <a:fillRect/>
          </a:stretch>
        </p:blipFill>
        <p:spPr>
          <a:xfrm>
            <a:off x="785786" y="2786058"/>
            <a:ext cx="3643338" cy="3082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detsad-1-1471883747.jpg"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662"/>
          <a:stretch>
            <a:fillRect/>
          </a:stretch>
        </p:blipFill>
        <p:spPr>
          <a:xfrm>
            <a:off x="4929190" y="3143248"/>
            <a:ext cx="3680746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lang="ru-RU" smtClean="0" sz="24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Игры с мелкими предметами (косточки, бусы, камешки, пуговицы, скрепки, спички, мелкие игрушки).</a:t>
            </a:r>
            <a:endParaRPr b="1" dirty="0" lang="ru-RU" sz="2400">
              <a:solidFill>
                <a:schemeClr val="tx2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20230314_090106.jpg" id="4" name="Содержимое 3"/>
          <p:cNvPicPr>
            <a:picLocks noChangeAspect="1"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857224" y="2071678"/>
            <a:ext cx="352427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20230313_163151.jpg" id="5" name="Рисунок 4"/>
          <p:cNvPicPr>
            <a:picLocks noChangeAspect="1"/>
          </p:cNvPicPr>
          <p:nvPr/>
        </p:nvPicPr>
        <p:blipFill>
          <a:blip cstate="print" r:embed="rId3"/>
          <a:srcRect l="67" r="73"/>
          <a:stretch>
            <a:fillRect/>
          </a:stretch>
        </p:blipFill>
        <p:spPr>
          <a:xfrm>
            <a:off x="5214942" y="3357562"/>
            <a:ext cx="3071834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lang="ru-RU" smtClean="0" sz="2400">
                <a:solidFill>
                  <a:schemeClr val="tx2"/>
                </a:solidFill>
                <a:latin charset="0" pitchFamily="18" typeface="Times New Roman"/>
                <a:cs charset="0" pitchFamily="18" typeface="Times New Roman"/>
              </a:rPr>
              <a:t>Использование методики Су Джок </a:t>
            </a:r>
            <a:endParaRPr dirty="0"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b="1" dirty="0" lang="ru-RU" smtClean="0" sz="1600">
                <a:latin charset="0" pitchFamily="18" typeface="Times New Roman"/>
                <a:cs charset="0" pitchFamily="18" typeface="Times New Roman"/>
              </a:rPr>
              <a:t>Пальчиковая игра с шариком Су - Джок.</a:t>
            </a:r>
            <a:endParaRPr dirty="0" lang="ru-RU" smtClean="0" sz="1600">
              <a:latin charset="0" pitchFamily="18" typeface="Times New Roman"/>
              <a:cs charset="0" pitchFamily="18" typeface="Times New Roman"/>
            </a:endParaRPr>
          </a:p>
          <a:p>
            <a:pPr>
              <a:buNone/>
            </a:pPr>
            <a:r>
              <a:rPr b="1" dirty="0" i="1" lang="ru-RU" smtClean="0" sz="1600">
                <a:latin charset="0" pitchFamily="18" typeface="Times New Roman"/>
                <a:cs charset="0" pitchFamily="18" typeface="Times New Roman"/>
              </a:rPr>
              <a:t>Описание: Движения шарика выполняются в соответствии с текстом.</a:t>
            </a:r>
            <a:endParaRPr dirty="0" lang="ru-RU" smtClean="0" sz="1600">
              <a:latin charset="0" pitchFamily="18" typeface="Times New Roman"/>
              <a:cs charset="0" pitchFamily="18" typeface="Times New Roman"/>
            </a:endParaRP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 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Я мячом круги катаю,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Взад - вперед его гоняю.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Им поглажу я ладошку,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Будто я сметаю крошку.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И сожму его немножко,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Как сжимает лапу кошка.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Каждым пальцем мяч прижму,</a:t>
            </a:r>
          </a:p>
          <a:p>
            <a:pPr>
              <a:buNone/>
            </a:pPr>
            <a:r>
              <a:rPr dirty="0" lang="ru-RU" smtClean="0" sz="1600">
                <a:latin charset="0" pitchFamily="18" typeface="Times New Roman"/>
                <a:cs charset="0" pitchFamily="18" typeface="Times New Roman"/>
              </a:rPr>
              <a:t>И другой рукой начну. </a:t>
            </a:r>
            <a:endParaRPr dirty="0" lang="ru-RU" sz="16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изображение_viber_2023-03-06_17-20-15-522.jpg" id="4" name="Рисунок 3"/>
          <p:cNvPicPr>
            <a:picLocks noChangeAspect="1"/>
          </p:cNvPicPr>
          <p:nvPr/>
        </p:nvPicPr>
        <p:blipFill>
          <a:blip cstate="print" r:embed="rId2"/>
          <a:srcRect b="325" l="154" r="10" t="270"/>
          <a:stretch>
            <a:fillRect/>
          </a:stretch>
        </p:blipFill>
        <p:spPr>
          <a:xfrm>
            <a:off x="3000364" y="2357430"/>
            <a:ext cx="2959575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изображение_viber_2023-03-06_17-18-54-866.jpg" id="5" name="Содержимое 3"/>
          <p:cNvPicPr>
            <a:picLocks noChangeAspect="1"/>
          </p:cNvPicPr>
          <p:nvPr/>
        </p:nvPicPr>
        <p:blipFill>
          <a:blip r:embed="rId3"/>
          <a:srcRect l="85" r="117"/>
          <a:stretch>
            <a:fillRect/>
          </a:stretch>
        </p:blipFill>
        <p:spPr>
          <a:xfrm>
            <a:off x="5214942" y="4213496"/>
            <a:ext cx="3747112" cy="2490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Массаж карандашами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1143007"/>
          </a:xfrm>
        </p:spPr>
        <p:txBody>
          <a:bodyPr anchor="b">
            <a:normAutofit fontScale="85000" lnSpcReduction="2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«ДОБЫВАНИЕ ОГНЯ».</a:t>
            </a:r>
          </a:p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Положить шестигранный карандаш на ладошку, прикрыть его другой ладонью и прокатить между ладонями сначала медленно, потом быстрее от кончиков пальцев к запястьям.</a:t>
            </a: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«Быстро палочкой мы трем-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Огонек сейчас найдем»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20230313_16443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2634853"/>
            <a:ext cx="4041775" cy="3031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Пальчиковый театр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230313_1649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3486157" cy="2614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0230313_1648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571876"/>
            <a:ext cx="3571868" cy="267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NK-111-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24" y="3857628"/>
            <a:ext cx="3428992" cy="2419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354</Words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МАДОУ ДС № 71 «РАДОСТЬ»</vt:lpstr>
      <vt:lpstr>Слайд 2</vt:lpstr>
      <vt:lpstr>Что же понимают  под термином «мелкая моторика»?</vt:lpstr>
      <vt:lpstr>Предлагаю  вашему вниманию игры на развитие мелкой моторики, которыми можно заниматься дома.  </vt:lpstr>
      <vt:lpstr>Игры с прищепками</vt:lpstr>
      <vt:lpstr>Игры с мелкими предметами (косточки, бусы, камешки, пуговицы, скрепки, спички, мелкие игрушки).</vt:lpstr>
      <vt:lpstr>Использование методики Су Джок </vt:lpstr>
      <vt:lpstr>Массаж карандашами</vt:lpstr>
      <vt:lpstr>Пальчиковый театр</vt:lpstr>
      <vt:lpstr>Пирамидки, кубики любого размера, конструктор. </vt:lpstr>
      <vt:lpstr>Раскрашивание, рисование. </vt:lpstr>
      <vt:lpstr>Игры  с пластилином.</vt:lpstr>
      <vt:lpstr>Мозаика.</vt:lpstr>
      <vt:lpstr>В заключении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ДС № 71 «РАДОСТЬ»</dc:title>
  <dc:creator>hp</dc:creator>
  <cp:lastModifiedBy>hp</cp:lastModifiedBy>
  <cp:revision>21</cp:revision>
  <dcterms:created xsi:type="dcterms:W3CDTF">2023-03-12T08:38:26Z</dcterms:created>
  <dcterms:modified xsi:type="dcterms:W3CDTF">2023-03-14T12:56:51Z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594842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